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7" r:id="rId3"/>
    <p:sldId id="271" r:id="rId4"/>
    <p:sldId id="268" r:id="rId5"/>
    <p:sldId id="269" r:id="rId6"/>
    <p:sldId id="274" r:id="rId7"/>
    <p:sldId id="263" r:id="rId8"/>
    <p:sldId id="275" r:id="rId9"/>
    <p:sldId id="277" r:id="rId10"/>
    <p:sldId id="276" r:id="rId11"/>
    <p:sldId id="278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45CCE3-6CBD-4B0D-8583-C85FA6CC1B0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251"/>
            <a:ext cx="5409562" cy="4473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FA8B12-99CB-47D8-A36D-16C760FA4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67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1BC37D-17C9-4921-953C-B6BA4AE0A14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79589E-9F7B-4908-AD4A-255FC8DA8F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FDA0-D209-4078-AF8A-64F8F27B9F15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8DCF-FADB-49D4-9B40-660C2B231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B95-9E98-4577-A8A4-E6239F07FF2D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9B64-1BDF-49D9-AECD-8AABA0809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D6EEA-DFBE-4060-B8EE-EE9EDDF7D2E3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F268-750B-447E-8D73-31270B36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4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28A3-1995-4F41-A912-CAE9213446F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478A-E648-4A78-9A98-1D4B1348D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7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D3C6-A43F-4EF6-A473-F6ADB214BD66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237F-CA31-4746-9675-64707633F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3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FDA7-2DBA-4CAE-ACBB-1537A5B25C63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81FB-742F-4829-909A-2C1C1B2F3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7F74-0B85-41B1-BF0E-471C50EBBE07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2EE6-43F3-48E4-9F4E-BFA6383FE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7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2064-EF75-49D4-9980-065831EBA27B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DAE6-5CE9-4E04-AE49-CFA4C8F6B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FA93-7BA1-4751-83D3-FF445A2824F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6539-36FF-4564-856E-B874DA9DC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B0A9-8D1A-4D5F-8FD1-3CFAB8A94B6A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2662-F0C0-46A8-AD0F-6397346C7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3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E885-5A91-4EF0-8E62-6EF067C26291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8677-95B8-420E-95BE-82B33D17C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5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DB85B-9E01-4940-81DA-C61AF7F941CC}" type="datetimeFigureOut">
              <a:rPr lang="ru-RU"/>
              <a:pPr>
                <a:defRPr/>
              </a:pPr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1E21A5-A614-426F-A085-5DDBC6504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3285"/>
            <a:ext cx="955674" cy="12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5063" y="1316567"/>
            <a:ext cx="78486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общих принципах организации проектной деятельности по реализации </a:t>
            </a: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национальных проектов в Тамбовской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области и задачах муниципальных проектных офисов</a:t>
            </a:r>
            <a:endParaRPr lang="ru-RU" sz="3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3564" y="4207933"/>
            <a:ext cx="6021387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Юхачёв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Сергей Петрович,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начальник управления экономической политики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администрации области,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руководитель регионального проектного офиса по национальным проектам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5781" y="1438594"/>
            <a:ext cx="61998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6,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млрд. руб.  </a:t>
            </a:r>
          </a:p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из федерального и областного бюджетов</a:t>
            </a:r>
            <a:endParaRPr lang="ru-RU" sz="2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6333" y="4247082"/>
            <a:ext cx="5365352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Трансферты муниципальным образованиям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74274" y="3474915"/>
            <a:ext cx="23349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2,7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>
                <a:solidFill>
                  <a:srgbClr val="FF0000"/>
                </a:solidFill>
              </a:rPr>
              <a:t>млрд. руб.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68614" y="3574984"/>
            <a:ext cx="10477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более</a:t>
            </a:r>
            <a:endParaRPr lang="ru-RU" sz="26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139952" y="2608261"/>
            <a:ext cx="576064" cy="78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09154" y="853381"/>
            <a:ext cx="2122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2019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ru-RU" sz="28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2416422" y="4729045"/>
            <a:ext cx="278707" cy="488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445173" y="4717225"/>
            <a:ext cx="278707" cy="488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285759" y="4729045"/>
            <a:ext cx="278707" cy="488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6478" y="672104"/>
            <a:ext cx="9178319" cy="0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242889" y="42474"/>
            <a:ext cx="487719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Финансирование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557" y="5373216"/>
            <a:ext cx="9012575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 wrap="square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cs typeface="+mn-cs"/>
              </a:rPr>
              <a:t>!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+mn-cs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Завершение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контрактования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в рамках национальных проектов –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позднее июля 2019 г.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29600" cy="59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900114" y="67734"/>
            <a:ext cx="8201025" cy="4462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bg1"/>
                </a:solidFill>
                <a:latin typeface="+mn-lt"/>
                <a:cs typeface="+mn-cs"/>
              </a:rPr>
              <a:t>Отчетность </a:t>
            </a:r>
            <a:endParaRPr lang="ru-RU" sz="23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850" y="5563389"/>
            <a:ext cx="88201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Ежемесячно – не позднее 4 рабочего дня месяца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gnum.ru/uploads/pictures/news/2015/08/31/1441036327_34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734"/>
            <a:ext cx="2088232" cy="31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4238" y="93133"/>
            <a:ext cx="6989762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Совет по реализации приоритетных национальных проектов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 главе администрации Тамбовской области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>
            <a:fillRect/>
          </a:stretch>
        </p:blipFill>
        <p:spPr bwMode="auto">
          <a:xfrm>
            <a:off x="4499992" y="4006852"/>
            <a:ext cx="4578921" cy="277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17914" y="2832101"/>
            <a:ext cx="55086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(создан 20.08.2018 г.)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9976" y="3155951"/>
            <a:ext cx="2303463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Заседания: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29575" y="3555885"/>
            <a:ext cx="23034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25.09.2018 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8389" y="4006852"/>
            <a:ext cx="23050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25.02.2019 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76488" y="4468517"/>
            <a:ext cx="23034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02.04.2019 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68551" y="4929508"/>
            <a:ext cx="23034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15.04.2019 г.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73313" y="5817574"/>
            <a:ext cx="23050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06.05.2019 г.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63788" y="5391173"/>
            <a:ext cx="23034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30.04.2019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66964" y="6242048"/>
            <a:ext cx="23050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20.05.2019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6064" y="3526367"/>
            <a:ext cx="88407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Положение о проектной деятельности по реализации национальных проектов в Тамбовской области (утверждено 05.02.2019)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8538" y="67734"/>
            <a:ext cx="68326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Подготовительный этап реализации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национальных проектов в Тамбовской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1894417"/>
            <a:ext cx="88201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План мероприятий по реализации в Тамбовской области «майского» Указа Президента РФ (утверждён 27.07.2018)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2988" y="1174751"/>
            <a:ext cx="804386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Формирование нормативной правовой базы и организационной структуры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350" y="2901952"/>
            <a:ext cx="884078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Положение о проектных комитетах (утверждено 31.08.2018)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6062" y="4437112"/>
            <a:ext cx="88407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Порядок представления и контроля отчётности в рамках реализации национальных проектов (утверждён 30.11.2018)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5253" y="5410648"/>
            <a:ext cx="88407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Методические рекомендации по подготовке паспортов региональных проектов (утверждены 29.08.2018)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6143096"/>
            <a:ext cx="79851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Региональный проектный офис по реализации национальных проектов 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Тамбовской области – управление экономической политики администрации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is.mon.gov.ru/regions/img/tambov/astafi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528234"/>
            <a:ext cx="1544637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https://www.tambov.gov.ru/assets/images/head/ivanov-s.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 b="-2"/>
          <a:stretch>
            <a:fillRect/>
          </a:stretch>
        </p:blipFill>
        <p:spPr bwMode="auto">
          <a:xfrm>
            <a:off x="5695951" y="1528233"/>
            <a:ext cx="1512888" cy="19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ttps://www.tambov.gov.ru/assets/images/head/gan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9122"/>
          <a:stretch>
            <a:fillRect/>
          </a:stretch>
        </p:blipFill>
        <p:spPr bwMode="auto">
          <a:xfrm>
            <a:off x="2195513" y="1549400"/>
            <a:ext cx="172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https://www.tambov.gov.ru/assets/images/head/atgabu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r="6807"/>
          <a:stretch>
            <a:fillRect/>
          </a:stretch>
        </p:blipFill>
        <p:spPr bwMode="auto">
          <a:xfrm>
            <a:off x="7343774" y="1528234"/>
            <a:ext cx="1757363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54489" y="4798484"/>
            <a:ext cx="1836737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Демография 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Образование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Здравоохранение 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Культура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Наука</a:t>
            </a:r>
            <a:endParaRPr lang="ru-RU" sz="13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889" y="4978400"/>
            <a:ext cx="2274887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Цифровая экономика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Жильё и городская среда </a:t>
            </a:r>
            <a:r>
              <a:rPr lang="ru-RU" sz="115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(куратор направления)</a:t>
            </a:r>
          </a:p>
          <a:p>
            <a:pPr marL="173038" indent="-17303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Безопасные и качественные автомобильные дороги </a:t>
            </a:r>
            <a:r>
              <a:rPr lang="ru-RU" sz="115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(куратор направления)</a:t>
            </a:r>
          </a:p>
        </p:txBody>
      </p:sp>
      <p:sp>
        <p:nvSpPr>
          <p:cNvPr id="5128" name="Прямоугольник 13"/>
          <p:cNvSpPr>
            <a:spLocks noChangeArrowheads="1"/>
          </p:cNvSpPr>
          <p:nvPr/>
        </p:nvSpPr>
        <p:spPr bwMode="auto">
          <a:xfrm>
            <a:off x="5624514" y="4737100"/>
            <a:ext cx="15843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Char char="§"/>
            </a:pPr>
            <a:r>
              <a:rPr lang="ru-RU" altLang="ru-RU" sz="1300" b="1" i="1">
                <a:solidFill>
                  <a:srgbClr val="00B050"/>
                </a:solidFill>
              </a:rPr>
              <a:t>Экология</a:t>
            </a:r>
          </a:p>
        </p:txBody>
      </p:sp>
      <p:sp>
        <p:nvSpPr>
          <p:cNvPr id="5129" name="TextBox 14"/>
          <p:cNvSpPr txBox="1">
            <a:spLocks noChangeArrowheads="1"/>
          </p:cNvSpPr>
          <p:nvPr/>
        </p:nvSpPr>
        <p:spPr bwMode="auto">
          <a:xfrm>
            <a:off x="2014538" y="4722284"/>
            <a:ext cx="247491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000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altLang="ru-RU" sz="1300" b="1" i="1">
                <a:solidFill>
                  <a:srgbClr val="0070C0"/>
                </a:solidFill>
              </a:rPr>
              <a:t>Производительность труда и поддержка занятости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i="1">
                <a:solidFill>
                  <a:srgbClr val="0070C0"/>
                </a:solidFill>
              </a:rPr>
              <a:t>Международная кооперация и экспорт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i="1">
                <a:solidFill>
                  <a:srgbClr val="0070C0"/>
                </a:solidFill>
              </a:rPr>
              <a:t>Малое и среднее предпринимательство</a:t>
            </a:r>
            <a:endParaRPr lang="ru-RU" altLang="ru-RU" sz="1300">
              <a:solidFill>
                <a:srgbClr val="0070C0"/>
              </a:solidFill>
            </a:endParaRPr>
          </a:p>
        </p:txBody>
      </p:sp>
      <p:sp>
        <p:nvSpPr>
          <p:cNvPr id="5130" name="Прямоугольник 15"/>
          <p:cNvSpPr>
            <a:spLocks noChangeArrowheads="1"/>
          </p:cNvSpPr>
          <p:nvPr/>
        </p:nvSpPr>
        <p:spPr bwMode="auto">
          <a:xfrm>
            <a:off x="7343775" y="4726518"/>
            <a:ext cx="18367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altLang="ru-RU" sz="1300" b="1" i="1">
                <a:solidFill>
                  <a:srgbClr val="00B050"/>
                </a:solidFill>
              </a:rPr>
              <a:t>Жильё и городская среда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1300" b="1" i="1">
                <a:solidFill>
                  <a:srgbClr val="00B050"/>
                </a:solidFill>
              </a:rPr>
              <a:t>Безопасные и качественные автомобильные дороги</a:t>
            </a:r>
            <a:endParaRPr lang="ru-RU" altLang="ru-RU" sz="130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8888" y="67734"/>
            <a:ext cx="7842250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Кураторы национальных проектов в Тамбовской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56100" y="778933"/>
            <a:ext cx="47450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12 Проектных комитетов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79876" y="3647017"/>
            <a:ext cx="143986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Н.Г. Астафьева,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заместитель главы администрации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95951" y="3547534"/>
            <a:ext cx="143986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С.В. Иванов,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заместитель главы администрации области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95513" y="3600451"/>
            <a:ext cx="1727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А.Н. </a:t>
            </a:r>
            <a:r>
              <a:rPr lang="ru-RU" sz="1200" b="1" dirty="0" err="1">
                <a:solidFill>
                  <a:srgbClr val="002060"/>
                </a:solidFill>
                <a:latin typeface="+mn-lt"/>
                <a:cs typeface="+mn-cs"/>
              </a:rPr>
              <a:t>Ганов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первый заместитель главы администрации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43775" y="3587751"/>
            <a:ext cx="165735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А.Т. </a:t>
            </a:r>
            <a:r>
              <a:rPr lang="ru-RU" sz="1200" b="1" dirty="0" err="1">
                <a:solidFill>
                  <a:srgbClr val="002060"/>
                </a:solidFill>
                <a:latin typeface="+mn-lt"/>
                <a:cs typeface="+mn-cs"/>
              </a:rPr>
              <a:t>Габуев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заместитель главы администрации области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" y="3450167"/>
            <a:ext cx="213201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О.О. Иванов,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n-lt"/>
                <a:cs typeface="+mn-cs"/>
              </a:rPr>
              <a:t>первый заместитель главы администрации области, руководитель аппарата главы администрации области</a:t>
            </a:r>
          </a:p>
        </p:txBody>
      </p:sp>
      <p:pic>
        <p:nvPicPr>
          <p:cNvPr id="5138" name="Picture 4" descr="http://itd1.mycdn.me/image?id=849837560169&amp;t=20&amp;plc=WEB&amp;tkn=*502lHlXGcw0Uv0cLAKZ61ftZ6a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22466"/>
          <a:stretch>
            <a:fillRect/>
          </a:stretch>
        </p:blipFill>
        <p:spPr bwMode="auto">
          <a:xfrm>
            <a:off x="115889" y="1401234"/>
            <a:ext cx="1791815" cy="20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0114" y="67734"/>
            <a:ext cx="8201025" cy="8002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bg1"/>
                </a:solidFill>
                <a:latin typeface="+mn-lt"/>
                <a:cs typeface="+mn-cs"/>
              </a:rPr>
              <a:t>Принципы реализации национальных проектов 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bg1"/>
                </a:solidFill>
                <a:latin typeface="+mn-lt"/>
                <a:cs typeface="+mn-cs"/>
              </a:rPr>
              <a:t>Тамбовской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1004" y="1556792"/>
            <a:ext cx="882173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Эффективное межведомственное взаимодействие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6735" y="3501008"/>
            <a:ext cx="88201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Информационная открытость и прозрачность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9088" y="4221088"/>
            <a:ext cx="88201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Взаимодействие с представителями науки, бизнеса, общественности, обратная связь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9725" y="5301208"/>
            <a:ext cx="88201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Общественный контроль за плановыми мероприятиями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6388" y="2324100"/>
            <a:ext cx="88201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Мониторинг и контроль реализации мероприятий и достижения контрольных точек на постоянной основе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36875" y="23284"/>
            <a:ext cx="618648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Информационная политика</a:t>
            </a:r>
          </a:p>
        </p:txBody>
      </p:sp>
      <p:pic>
        <p:nvPicPr>
          <p:cNvPr id="7171" name="Picture 2" descr="https://jwomans.com/wp-content/uploads/2018/04/Logotip-Fejsb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04467"/>
            <a:ext cx="541338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pbs.twimg.com/media/DuaGJtdWkAEBbn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6104467"/>
            <a:ext cx="538162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tambovprof.ru/wp-content/uploads/2017/06/2017-06-19_10-49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3885"/>
            <a:ext cx="1295400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://osinform.org/uploads/posts/2010-01/1263889825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142568"/>
            <a:ext cx="1428750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48264" y="6206067"/>
            <a:ext cx="22891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#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ЗаНикитина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1176" b="4411"/>
          <a:stretch>
            <a:fillRect/>
          </a:stretch>
        </p:blipFill>
        <p:spPr bwMode="auto">
          <a:xfrm>
            <a:off x="20638" y="783167"/>
            <a:ext cx="9123362" cy="51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72808" cy="38427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6626" y="620688"/>
            <a:ext cx="9396413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Разработано и утверждено главой администрации области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  <a:cs typeface="+mn-cs"/>
              </a:rPr>
              <a:t>50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региональных проектов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5164893"/>
            <a:ext cx="9396413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Цель и показатели проекта до 2024 года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Задачи и результаты проекта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Финансовое обеспечение проекта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План мероприятий по реализации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82344" y="1020082"/>
            <a:ext cx="4073632" cy="113877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до </a:t>
            </a:r>
            <a:r>
              <a:rPr lang="ru-RU" sz="2400" b="1" dirty="0">
                <a:solidFill>
                  <a:srgbClr val="FF0000"/>
                </a:solidFill>
              </a:rPr>
              <a:t>77,8</a:t>
            </a:r>
            <a:r>
              <a:rPr lang="ru-RU" sz="2200" b="1" dirty="0">
                <a:solidFill>
                  <a:srgbClr val="FF0000"/>
                </a:solidFill>
              </a:rPr>
              <a:t> лет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увеличена ожидаемая продолжительность жизни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6720" y="2268395"/>
            <a:ext cx="3344880" cy="80021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100%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обучение в первую смену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60579" y="2357810"/>
            <a:ext cx="3822883" cy="107721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100%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доступность дошкольного образования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512" y="3319824"/>
            <a:ext cx="4392488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57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организаций культуры создано, реконструировано, оснащено оборудованием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3333" y="3406975"/>
            <a:ext cx="4392488" cy="113877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93%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населения обеспечено качественной питьевой водой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512" y="4810507"/>
            <a:ext cx="4392488" cy="113877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2 </a:t>
            </a:r>
            <a:r>
              <a:rPr lang="ru-RU" sz="2200" b="1" dirty="0" smtClean="0">
                <a:solidFill>
                  <a:srgbClr val="FF0000"/>
                </a:solidFill>
              </a:rPr>
              <a:t>раза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снижено количество мест концентрации ДТП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06725" y="4810507"/>
            <a:ext cx="4392488" cy="113877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27%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занято в малом и среднем бизнесе</a:t>
            </a:r>
            <a:endParaRPr lang="ru-RU" sz="2200" b="1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478" y="672104"/>
            <a:ext cx="9178319" cy="0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627784" y="42474"/>
            <a:ext cx="649229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Основные результаты к 2024 году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840" y="1038677"/>
            <a:ext cx="4073632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150 000 </a:t>
            </a:r>
            <a:endParaRPr lang="ru-RU" sz="2200" b="1" dirty="0">
              <a:solidFill>
                <a:srgbClr val="FF0000"/>
              </a:solidFill>
            </a:endParaRPr>
          </a:p>
          <a:p>
            <a:pPr algn="ctr"/>
            <a:r>
              <a:rPr lang="ru-RU" sz="2200" b="1" smtClean="0">
                <a:solidFill>
                  <a:schemeClr val="tx2"/>
                </a:solidFill>
              </a:rPr>
              <a:t>семей улучшили </a:t>
            </a:r>
            <a:r>
              <a:rPr lang="ru-RU" sz="2200" b="1" dirty="0" smtClean="0">
                <a:solidFill>
                  <a:schemeClr val="tx2"/>
                </a:solidFill>
              </a:rPr>
              <a:t>жилищные условия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851920" y="432176"/>
            <a:ext cx="61198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  <a:cs typeface="+mn-cs"/>
              </a:rPr>
              <a:t>75</a:t>
            </a:r>
            <a:r>
              <a:rPr lang="ru-RU" sz="4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финансовых 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6564" y="548680"/>
            <a:ext cx="2411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Заключено</a:t>
            </a: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6564" y="1117926"/>
            <a:ext cx="62442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нефинансовых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соглашений с федеральными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министерствами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6383" y="3284984"/>
            <a:ext cx="780938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Заключение финансовых и нефинансовых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соглашений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 муниципальными образованиями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рамках национальных проектов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«Образование»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«Демография»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«Культура»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«Жилье»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«Экология»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495</Words>
  <Application>Microsoft Office PowerPoint</Application>
  <PresentationFormat>Экран (4:3)</PresentationFormat>
  <Paragraphs>110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Климонова Анастасия Николаевна</dc:creator>
  <cp:lastModifiedBy>Windows User</cp:lastModifiedBy>
  <cp:revision>93</cp:revision>
  <cp:lastPrinted>2019-05-27T17:12:16Z</cp:lastPrinted>
  <dcterms:created xsi:type="dcterms:W3CDTF">2019-04-25T06:27:05Z</dcterms:created>
  <dcterms:modified xsi:type="dcterms:W3CDTF">2019-05-28T08:05:01Z</dcterms:modified>
</cp:coreProperties>
</file>